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Montserrat" pitchFamily="2" charset="77"/>
      <p:regular r:id="rId47"/>
      <p:bold r:id="rId48"/>
      <p:italic r:id="rId49"/>
      <p:boldItalic r:id="rId50"/>
    </p:embeddedFont>
    <p:embeddedFont>
      <p:font typeface="Montserrat ExtraBold" panose="020F0502020204030204" pitchFamily="34" charset="0"/>
      <p:bold r:id="rId51"/>
      <p:italic r:id="rId52"/>
      <p:boldItalic r:id="rId53"/>
    </p:embeddedFont>
    <p:embeddedFont>
      <p:font typeface="Montserrat Medium" panose="020F0502020204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D11EA5-2DDC-4B3C-B444-D8BB82678663}">
  <a:tblStyle styleId="{4ED11EA5-2DDC-4B3C-B444-D8BB826786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98b06d46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98b06d46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98b06d46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98b06d46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98b06d46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98b06d46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98b06d46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98b06d46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98b06d46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98b06d46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98b06d46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98b06d46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98b06d46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98b06d46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98b06d46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98b06d46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98b06d46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98b06d46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98b06d465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98b06d465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fd7eed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fd7eed34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98b06d46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98b06d46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98b06d46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98b06d46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98b06d46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98b06d46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98b06d465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98b06d465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98b06d465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98b06d465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98b06d46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98b06d46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98b06d465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98b06d465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74abb7bf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74abb7bf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74abb7bf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74abb7bf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c34e36cd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c34e36cd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6d139b0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6d139b0d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c34e36cd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c34e36cd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c34e36cd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c34e36cd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c34e36cd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c34e36cd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c34e36cd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c34e36cd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c34e36cd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c34e36cd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c34e36cd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c34e36cd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c34e36cd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c34e36cd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c34e36c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c34e36cd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c34e36cd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c34e36cd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c34e36cd0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c34e36cd0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74abb7bf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74abb7bf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c34e36cd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c34e36cd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c34e36cd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c34e36cd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c34e36c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c34e36cd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c34e36cd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c34e36cd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c34e36cd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c34e36cd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6d139b0d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6d139b0d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74abb7bf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74abb7bf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98b06d46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98b06d46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98b06d46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98b06d46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98b06d46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98b06d46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python.org/3/library/queue.htm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docs.python.org/3/library/queue.html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www.utf8-chartable.de" TargetMode="External"/><Relationship Id="rId4" Type="http://schemas.openxmlformats.org/officeDocument/2006/relationships/hyperlink" Target="https://www.asciitable.co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www.w3schools.com/python/python_ref_dictionary.asp" TargetMode="Externa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tt9PhT-fT4zJ1ptiH6hiGHb4SwqNXYvM/view?usp=sharing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rive.google.com/file/d/18kr7M8eBsyPZpo_WQGENdJqfQU4aawok/view?usp=shari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drive.google.com/file/d/1Wc1ez38sJH3mfjrDmoakmLdGiVY713dr/view?usp=shar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0-JbNba31h3W0nR8Y3KXC_aERIOK5_z9/view?usp=sharin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02100" y="2139750"/>
            <a:ext cx="70887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72B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structures - Lists, Stacks, Queues, and Dictionaries - Week 2</a:t>
            </a:r>
            <a:endParaRPr sz="4500">
              <a:solidFill>
                <a:srgbClr val="0072B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184300" y="4538450"/>
            <a:ext cx="445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Prof. Paulo Fernandes, Ph.D.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02100" y="1228225"/>
            <a:ext cx="55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CSC6013 - Algorithms and Discrete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360325" y="1175875"/>
            <a:ext cx="54204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Lists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 Python all that is somewhat encapsulated and the programmer is not fully aware of what is going on “under the hood”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There are trade-offs to implement queues and stacks either with arrays or linked lists, so Python do not necessarily keep it “under the hood” (unless you want to use a Python list or a package and ignore how this these data structures are actually implemented)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with arrays or linked lists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360325" y="1175875"/>
            <a:ext cx="54204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For an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Inserting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Inserting at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Removing from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Removing from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with arrays or linked lists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23"/>
          <p:cNvGraphicFramePr/>
          <p:nvPr/>
        </p:nvGraphicFramePr>
        <p:xfrm>
          <a:off x="4356650" y="180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4" name="Google Shape;154;p23"/>
          <p:cNvSpPr/>
          <p:nvPr/>
        </p:nvSpPr>
        <p:spPr>
          <a:xfrm>
            <a:off x="3756800" y="1894375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5119325" y="1906075"/>
            <a:ext cx="327000" cy="186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6043225" y="1913675"/>
            <a:ext cx="327000" cy="186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6967125" y="1913675"/>
            <a:ext cx="327000" cy="186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8" name="Google Shape;158;p23"/>
          <p:cNvGraphicFramePr/>
          <p:nvPr/>
        </p:nvGraphicFramePr>
        <p:xfrm>
          <a:off x="435665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" name="Google Shape;159;p23"/>
          <p:cNvSpPr/>
          <p:nvPr/>
        </p:nvSpPr>
        <p:spPr>
          <a:xfrm>
            <a:off x="8092250" y="2664700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0" name="Google Shape;160;p23"/>
          <p:cNvGraphicFramePr/>
          <p:nvPr/>
        </p:nvGraphicFramePr>
        <p:xfrm>
          <a:off x="4338925" y="32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" name="Google Shape;161;p23"/>
          <p:cNvSpPr/>
          <p:nvPr/>
        </p:nvSpPr>
        <p:spPr>
          <a:xfrm flipH="1">
            <a:off x="4124425" y="3387275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/>
          <p:nvPr/>
        </p:nvSpPr>
        <p:spPr>
          <a:xfrm flipH="1">
            <a:off x="5119325" y="3398975"/>
            <a:ext cx="327000" cy="186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 flipH="1">
            <a:off x="6060950" y="3391270"/>
            <a:ext cx="327000" cy="186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/>
          <p:nvPr/>
        </p:nvSpPr>
        <p:spPr>
          <a:xfrm flipH="1">
            <a:off x="6967125" y="3387319"/>
            <a:ext cx="327000" cy="186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5" name="Google Shape;165;p23"/>
          <p:cNvGraphicFramePr/>
          <p:nvPr/>
        </p:nvGraphicFramePr>
        <p:xfrm>
          <a:off x="4338925" y="413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" name="Google Shape;166;p23"/>
          <p:cNvSpPr/>
          <p:nvPr/>
        </p:nvSpPr>
        <p:spPr>
          <a:xfrm>
            <a:off x="7859275" y="4225475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3360325" y="1175875"/>
            <a:ext cx="54204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For a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Linked Lists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Inserting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Inserting at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Removing from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Removing from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with arrays or linked lists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24"/>
          <p:cNvGraphicFramePr/>
          <p:nvPr/>
        </p:nvGraphicFramePr>
        <p:xfrm>
          <a:off x="4356650" y="180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" name="Google Shape;177;p24"/>
          <p:cNvSpPr/>
          <p:nvPr/>
        </p:nvSpPr>
        <p:spPr>
          <a:xfrm>
            <a:off x="3756800" y="1894375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8" name="Google Shape;178;p24"/>
          <p:cNvGraphicFramePr/>
          <p:nvPr/>
        </p:nvGraphicFramePr>
        <p:xfrm>
          <a:off x="435665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9" name="Google Shape;179;p24"/>
          <p:cNvSpPr/>
          <p:nvPr/>
        </p:nvSpPr>
        <p:spPr>
          <a:xfrm>
            <a:off x="8092250" y="2664700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0" name="Google Shape;180;p24"/>
          <p:cNvGraphicFramePr/>
          <p:nvPr/>
        </p:nvGraphicFramePr>
        <p:xfrm>
          <a:off x="4338925" y="32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1" name="Google Shape;181;p24"/>
          <p:cNvSpPr/>
          <p:nvPr/>
        </p:nvSpPr>
        <p:spPr>
          <a:xfrm flipH="1">
            <a:off x="4124425" y="3387275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2" name="Google Shape;182;p24"/>
          <p:cNvGraphicFramePr/>
          <p:nvPr/>
        </p:nvGraphicFramePr>
        <p:xfrm>
          <a:off x="4338925" y="413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3" name="Google Shape;183;p24"/>
          <p:cNvSpPr/>
          <p:nvPr/>
        </p:nvSpPr>
        <p:spPr>
          <a:xfrm>
            <a:off x="7859275" y="4225475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3360325" y="1175875"/>
            <a:ext cx="5420400" cy="2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For an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Accessing an element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Accessing all elements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with arrays or linked lists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3" name="Google Shape;193;p25"/>
          <p:cNvGraphicFramePr/>
          <p:nvPr/>
        </p:nvGraphicFramePr>
        <p:xfrm>
          <a:off x="4356650" y="203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4" name="Google Shape;194;p25"/>
          <p:cNvGraphicFramePr/>
          <p:nvPr/>
        </p:nvGraphicFramePr>
        <p:xfrm>
          <a:off x="4356650" y="362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5" name="Google Shape;195;p25"/>
          <p:cNvSpPr/>
          <p:nvPr/>
        </p:nvSpPr>
        <p:spPr>
          <a:xfrm>
            <a:off x="6547038" y="2312247"/>
            <a:ext cx="233700" cy="33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4700738" y="3901097"/>
            <a:ext cx="233700" cy="33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5623888" y="3901097"/>
            <a:ext cx="233700" cy="33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6547038" y="3901097"/>
            <a:ext cx="233700" cy="33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7470188" y="3901097"/>
            <a:ext cx="233700" cy="33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6582150" y="2159825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4735850" y="3745000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5659000" y="3767025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6582150" y="3759375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7505300" y="3759375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3360325" y="1175875"/>
            <a:ext cx="5420400" cy="2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For a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Linked List</a:t>
            </a:r>
            <a:endParaRPr sz="1600" b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Accessing an element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Accessing all elements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with arrays or linked lists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26"/>
          <p:cNvGraphicFramePr/>
          <p:nvPr/>
        </p:nvGraphicFramePr>
        <p:xfrm>
          <a:off x="4356650" y="203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5" name="Google Shape;215;p26"/>
          <p:cNvGraphicFramePr/>
          <p:nvPr/>
        </p:nvGraphicFramePr>
        <p:xfrm>
          <a:off x="4356650" y="362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9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6" name="Google Shape;216;p26"/>
          <p:cNvSpPr/>
          <p:nvPr/>
        </p:nvSpPr>
        <p:spPr>
          <a:xfrm>
            <a:off x="3859331" y="2335641"/>
            <a:ext cx="945900" cy="3963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4881606" y="2330956"/>
            <a:ext cx="945900" cy="3963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5816331" y="2338566"/>
            <a:ext cx="945900" cy="3963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3926463" y="3897672"/>
            <a:ext cx="945900" cy="3963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4872538" y="3892988"/>
            <a:ext cx="945900" cy="3963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5807263" y="3900597"/>
            <a:ext cx="945900" cy="3963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6753163" y="3906728"/>
            <a:ext cx="945900" cy="3963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6582150" y="2159825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6582150" y="2159825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4685519" y="3745000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5632097" y="3745000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6566997" y="3745000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7501900" y="3745000"/>
            <a:ext cx="163500" cy="1518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with arrays or linked lists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p27"/>
          <p:cNvGraphicFramePr/>
          <p:nvPr/>
        </p:nvGraphicFramePr>
        <p:xfrm>
          <a:off x="3006175" y="1454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238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Operation</a:t>
                      </a:r>
                      <a:endParaRPr b="1"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for arrays</a:t>
                      </a:r>
                      <a:endParaRPr b="1"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/>
                        <a:t>for linked lists</a:t>
                      </a:r>
                      <a:endParaRPr b="1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Insert at the beginning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“Scootch over” 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Just adjust pointers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Insert at the end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simple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simple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Remove at the beginning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“Scootch over” 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Just adjust pointers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Remove at the end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simple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simple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Visit the </a:t>
                      </a:r>
                      <a:r>
                        <a:rPr lang="en" i="1"/>
                        <a:t>e</a:t>
                      </a:r>
                      <a:r>
                        <a:rPr lang="en"/>
                        <a:t> element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immediate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laborious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Visit all elements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sequentially is ok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sequentially is ok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3360325" y="1023475"/>
            <a:ext cx="54204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implemented with arrays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 at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at the beginning -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bad!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Access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implemented with arrays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 at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at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Access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implemented with linked lists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 at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Access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implemented with arrays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Access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with arrays or linked lists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3360325" y="1252075"/>
            <a:ext cx="5420400" cy="3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options: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Python Lists</a:t>
            </a:r>
            <a:endParaRPr sz="1600" b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Simple, but not necessarily efficient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the LinkedList class saw in the previous class, or another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you own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Complete control over the code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a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built-in collection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, for example, from queue package the Queue class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reliable , but not necessarily what you need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Queues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3360325" y="1252075"/>
            <a:ext cx="2817300" cy="3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Python Lists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Create the queue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 = []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 at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q.append(d)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and access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 = q.pop(0)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Beware: calling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pop(0) 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to an empty queue returns an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IndexError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Queues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025" y="1280025"/>
            <a:ext cx="2661575" cy="307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3085775" y="1252075"/>
            <a:ext cx="3091800" cy="3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Using the LinkedList class saw in the previous class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Create the queue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 at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Keep current at the last element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and access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If removing from an empty queue it returns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None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Queues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025" y="1280025"/>
            <a:ext cx="2661575" cy="277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740275" y="1388225"/>
            <a:ext cx="2787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2B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25% of the course</a:t>
            </a:r>
            <a:endParaRPr sz="3000">
              <a:solidFill>
                <a:srgbClr val="0072B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2B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Week 2</a:t>
            </a:r>
            <a:endParaRPr sz="3000">
              <a:solidFill>
                <a:srgbClr val="0072B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416075" y="3526425"/>
            <a:ext cx="4422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92D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 a very fast paced course, so this is the the first full course topic: Data Structures: Lists, Stacks, Queues, and Dictionaries</a:t>
            </a:r>
            <a:endParaRPr>
              <a:solidFill>
                <a:srgbClr val="1C92D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Queues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3477100" y="1203825"/>
            <a:ext cx="28173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a built-in collection, for example, from queue package the Queue class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Create the queue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q.put(d)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and access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 = q.get()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Beware: calling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get() 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to an empty queue may cause a wait behavior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050" y="1294225"/>
            <a:ext cx="2544800" cy="2555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32"/>
          <p:cNvGrpSpPr/>
          <p:nvPr/>
        </p:nvGrpSpPr>
        <p:grpSpPr>
          <a:xfrm>
            <a:off x="6481250" y="3939675"/>
            <a:ext cx="1833450" cy="461700"/>
            <a:chOff x="6481250" y="3939675"/>
            <a:chExt cx="1833450" cy="461700"/>
          </a:xfrm>
        </p:grpSpPr>
        <p:pic>
          <p:nvPicPr>
            <p:cNvPr id="287" name="Google Shape;28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1250" y="3939675"/>
              <a:ext cx="444075" cy="46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32"/>
            <p:cNvSpPr txBox="1"/>
            <p:nvPr/>
          </p:nvSpPr>
          <p:spPr>
            <a:xfrm>
              <a:off x="6960200" y="4001175"/>
              <a:ext cx="1354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hlinkClick r:id="rId6"/>
                </a:rPr>
                <a:t>Complete ref here</a:t>
              </a:r>
              <a:endParaRPr sz="10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3360325" y="1099675"/>
            <a:ext cx="54204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Python Lists</a:t>
            </a:r>
            <a:endParaRPr sz="1600" b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You use a Python list as a black box, you don’t know what is going on really, but it is simple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the LinkedList class saw in the previous class, or another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you own</a:t>
            </a:r>
            <a:endParaRPr sz="1600" b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You know what is going on, but you may not know if the implementation is the best possible one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a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built-in collection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, for example, from queue package the Queue class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You know you are using an efficient and reliable tested implementation, but it may have features and details you do not need/want, or miss others you need/want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Queues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3360325" y="1252075"/>
            <a:ext cx="5420400" cy="3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options: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Python Lists</a:t>
            </a:r>
            <a:endParaRPr sz="1600" b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Simple, but not necessarily efficient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the LinkedList class saw in the previous class, or another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you own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Complete control over the code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a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built-in collection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, for example, from queue package the LifoQueue class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reliable , but not necessarily what you need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Stacks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3360325" y="1252075"/>
            <a:ext cx="28173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Python Lists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Create the stack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 = []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 at the end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s.append(d)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and access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 = s.pop() 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(the pop default is the last element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Beware: calling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pop() 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to an empty stack returns an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IndexError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Stacks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025" y="1356225"/>
            <a:ext cx="2661575" cy="299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3085775" y="1252075"/>
            <a:ext cx="3091800" cy="3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Using the LinkedList class saw in the previous class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Create the stack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and access at the beginning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29486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If removing from an empty stack it returns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None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Stacks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975" y="1356225"/>
            <a:ext cx="2661624" cy="274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Stacks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4" name="Google Shape;3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/>
        </p:nvSpPr>
        <p:spPr>
          <a:xfrm>
            <a:off x="3477100" y="1203825"/>
            <a:ext cx="28173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a built-in collection, for example, from queue package the LifoQueue class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Create the queue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Insert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s.put(d)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 and access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 = q.get()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Beware: calling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get() 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to an empty stack may cause a wait behavior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>
            <a:off x="6481250" y="3939675"/>
            <a:ext cx="1833450" cy="461700"/>
            <a:chOff x="6481250" y="3939675"/>
            <a:chExt cx="1833450" cy="461700"/>
          </a:xfrm>
        </p:grpSpPr>
        <p:pic>
          <p:nvPicPr>
            <p:cNvPr id="337" name="Google Shape;33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1250" y="3939675"/>
              <a:ext cx="444075" cy="46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37"/>
            <p:cNvSpPr txBox="1"/>
            <p:nvPr/>
          </p:nvSpPr>
          <p:spPr>
            <a:xfrm>
              <a:off x="6960200" y="4001175"/>
              <a:ext cx="1354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hlinkClick r:id="rId5"/>
                </a:rPr>
                <a:t>Complete ref here</a:t>
              </a:r>
              <a:endParaRPr sz="1000"/>
            </a:p>
          </p:txBody>
        </p:sp>
      </p:grpSp>
      <p:pic>
        <p:nvPicPr>
          <p:cNvPr id="339" name="Google Shape;33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6800" y="1356225"/>
            <a:ext cx="2450977" cy="24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3360325" y="1099675"/>
            <a:ext cx="54204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Python Lists</a:t>
            </a:r>
            <a:endParaRPr sz="1600" b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You use a Python list as a black box, you don’t know what is going on really, but it is simple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the LinkedList class saw in the previous class, or another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you own</a:t>
            </a:r>
            <a:endParaRPr sz="1600" b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You know what is going on, but you may not know if the implementation is the best possible one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Using a </a:t>
            </a: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built-in collection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, for example, from queue package the LifoQueue class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You know you are using an efficient and reliable tested implementation, but it may have features and details you do not need/want, or miss others you need/want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Implementing Stacks in Python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8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3360325" y="1175875"/>
            <a:ext cx="542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727391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The basic table storage works pretty much as an array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3360325" y="772725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What is a hash table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5577350" y="1548175"/>
            <a:ext cx="33438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If I want to access an element, for example john's information, I fetch the contents of a position in the table, for example [6] fetch john’s information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The problem is to know where the information is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 can search for john; or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 can use “john” to code where this information is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6975" y="848926"/>
            <a:ext cx="994175" cy="853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0" name="Google Shape;360;p39"/>
          <p:cNvGraphicFramePr/>
          <p:nvPr/>
        </p:nvGraphicFramePr>
        <p:xfrm>
          <a:off x="3492250" y="203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36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paul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1964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george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ringo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2005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john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1952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360325" y="1175875"/>
            <a:ext cx="54204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ASCII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table maps out 128 symbols, including letters, symbols, and punctuations used in English, digits, and some control characters into binary representations of 8-bits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It corresponds to numbers from 0 to 127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For example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uppercase letters go from 65 to 90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lowercase letters go from 97 to 122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digits go from 48 to 57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blank space is 32, hashtag is 35, …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UTF-8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(and UTF-16 too) is an extension of ASCII to encompass letters, punctuation, and symbol from other alphabets: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Açai, über, Γαλαξίας, ¿lo entiendes?, ثلاثة أربعة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3853875" y="772725"/>
            <a:ext cx="433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Have you heard about ASCII or UTF-8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0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6800" y="359050"/>
            <a:ext cx="781525" cy="48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362463" y="359050"/>
            <a:ext cx="781525" cy="48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3360325" y="1175875"/>
            <a:ext cx="542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955991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You can hash an address using a key, and its ASCII/UTF-8 representation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3360325" y="772725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What is a hash table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 txBox="1"/>
          <p:nvPr/>
        </p:nvSpPr>
        <p:spPr>
          <a:xfrm>
            <a:off x="5577350" y="1929175"/>
            <a:ext cx="33438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You can use name as key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Get the ASCII code of the first letter and use its remainder of 10 (last digit)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ord("g")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which is 103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ord("j")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which is 106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ord("p")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which is 112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ord("r")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which is 114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ord(key[0]) % 10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is my hash function - a way to decide where to store and how to retrieve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82" name="Google Shape;382;p41"/>
          <p:cNvGraphicFramePr/>
          <p:nvPr/>
        </p:nvGraphicFramePr>
        <p:xfrm>
          <a:off x="3492250" y="203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36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paul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1964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george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ringo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2005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john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1952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83" name="Google Shape;38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6975" y="848926"/>
            <a:ext cx="994175" cy="8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360325" y="1099675"/>
            <a:ext cx="542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 Basics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AutoNum type="alphaLcPeriod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What are lists, stacks, and queues?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AutoNum type="alphaLcPeriod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Implementing with arrays or linked lists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 Python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AutoNum type="alphaLcPeriod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AutoNum type="alphaLcPeriod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11975" y="772725"/>
            <a:ext cx="2601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Week 2 Presentation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360325" y="772725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360325" y="3132350"/>
            <a:ext cx="542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Hash Tables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AutoNum type="alphaLcPeriod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Hash tables to index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AutoNum type="alphaLcPeriod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Dictionaries in action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AutoNum type="alphaLcPeriod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Examples of dictionaries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AutoNum type="alphaLcPeriod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When use a dictionary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360325" y="280540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3360325" y="1175875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955991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Hash table can have collisions …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3360325" y="772725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What is a hash table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2"/>
          <p:cNvSpPr txBox="1"/>
          <p:nvPr/>
        </p:nvSpPr>
        <p:spPr>
          <a:xfrm>
            <a:off x="5577350" y="1548175"/>
            <a:ext cx="35067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If I want to include yoko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ord("y") is 121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If I want to include honey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ord("h")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is 104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There are several ways to deal with collision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Separate channing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Linear probing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Quadratic probing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Double hashing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… and there is rehashing, specially when the table becomes crowded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94" name="Google Shape;394;p42"/>
          <p:cNvGraphicFramePr/>
          <p:nvPr/>
        </p:nvGraphicFramePr>
        <p:xfrm>
          <a:off x="3492250" y="203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36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paul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1964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george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ringo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2005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john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1952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95" name="Google Shape;39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6975" y="848926"/>
            <a:ext cx="994175" cy="8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8775" y="1882863"/>
            <a:ext cx="301950" cy="2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8698" y="2361049"/>
            <a:ext cx="302106" cy="2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3360325" y="1175875"/>
            <a:ext cx="45561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To find a good hash function is a complex process, but it generally works well giving reasonable sized tables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And there are always methods to cope with collisions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Most hash table algorithms encapsulate the implementation and are used as black boxes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This is the case of Python dictionaries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Hash maps, a similar structure to Hash tables, is also implemented using Python dictionaries, but Hash Maps are rarely used nowadays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3360325" y="772725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What is a hash table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6975" y="848926"/>
            <a:ext cx="994175" cy="8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3360325" y="1175875"/>
            <a:ext cx="56280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Basic syntax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1559506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BeatlesDic = {"john": 1952, \ "paul": 1964, "george": 2012, \ "ringo": 2005 }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1559506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Basic methods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1559506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Creating an empty dictionary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1559506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myDict = {}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1559506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Including new entries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myDict.update({key: value, key: value, …})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It creates as many new entries as you want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Retrieving entries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myDict.get(key, default)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It retrieves the value associated to an existent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, or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default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otherwise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44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44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3360325" y="1175875"/>
            <a:ext cx="56280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Some methods additional methods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keys()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Return all dictionary keys in a list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values()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Return all dictionary values in a list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items()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Return all tuples (key: value) in a list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for &lt;var&gt; in &lt;dict&gt;: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Iterates delivering all keys of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&lt;dict&gt;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in the variable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&lt;var&gt;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del &lt;dict&gt;[&lt;key&gt;]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Removes the tuple with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&lt;key&gt;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from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&lt;dict&gt;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&lt;key&gt; in &lt;dict&gt;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Returns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if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&lt;key&gt;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exists in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&lt;dict&gt;</a:t>
            </a:r>
            <a:endParaRPr sz="1600" i="1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45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2876255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5"/>
          <p:cNvSpPr txBox="1"/>
          <p:nvPr/>
        </p:nvSpPr>
        <p:spPr>
          <a:xfrm>
            <a:off x="449225" y="3859025"/>
            <a:ext cx="3194400" cy="4002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Abundant references on the Internet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427" name="Google Shape;427;p4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5492" y="4279200"/>
            <a:ext cx="888150" cy="68929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46"/>
          <p:cNvSpPr txBox="1"/>
          <p:nvPr/>
        </p:nvSpPr>
        <p:spPr>
          <a:xfrm>
            <a:off x="3360325" y="1175875"/>
            <a:ext cx="56280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 example of use (1 of 5)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Creating a dictionary with people on it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46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6" name="Google Shape;4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200" y="2420725"/>
            <a:ext cx="3941950" cy="25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7"/>
          <p:cNvSpPr txBox="1"/>
          <p:nvPr/>
        </p:nvSpPr>
        <p:spPr>
          <a:xfrm>
            <a:off x="3360325" y="1175875"/>
            <a:ext cx="562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 example of use (2 of 5)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47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47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6" name="Google Shape;4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375" y="1855026"/>
            <a:ext cx="5727224" cy="2647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48"/>
          <p:cNvSpPr txBox="1"/>
          <p:nvPr/>
        </p:nvSpPr>
        <p:spPr>
          <a:xfrm>
            <a:off x="3360325" y="1175875"/>
            <a:ext cx="562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 example of use (3 of 5)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8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48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6" name="Google Shape;45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9225" y="1861425"/>
            <a:ext cx="5420401" cy="125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4177" y="3077899"/>
            <a:ext cx="2549098" cy="12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8"/>
          <p:cNvSpPr txBox="1"/>
          <p:nvPr/>
        </p:nvSpPr>
        <p:spPr>
          <a:xfrm>
            <a:off x="6324925" y="2605125"/>
            <a:ext cx="25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avengers.csv</a:t>
            </a:r>
            <a:endParaRPr/>
          </a:p>
        </p:txBody>
      </p:sp>
      <p:sp>
        <p:nvSpPr>
          <p:cNvPr id="460" name="Google Shape;460;p48"/>
          <p:cNvSpPr txBox="1"/>
          <p:nvPr/>
        </p:nvSpPr>
        <p:spPr>
          <a:xfrm>
            <a:off x="3677575" y="3231575"/>
            <a:ext cx="204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Download full code</a:t>
            </a: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6608850" y="4402275"/>
            <a:ext cx="204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Download data</a:t>
            </a:r>
            <a:endParaRPr/>
          </a:p>
        </p:txBody>
      </p:sp>
      <p:sp>
        <p:nvSpPr>
          <p:cNvPr id="462" name="Google Shape;462;p48"/>
          <p:cNvSpPr txBox="1"/>
          <p:nvPr/>
        </p:nvSpPr>
        <p:spPr>
          <a:xfrm>
            <a:off x="3415425" y="3979950"/>
            <a:ext cx="562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Now run it!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3360325" y="1175875"/>
            <a:ext cx="562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 example of use (4 of 5)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375" y="1855026"/>
            <a:ext cx="5727224" cy="226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2800" y="2597200"/>
            <a:ext cx="16383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50"/>
          <p:cNvSpPr txBox="1"/>
          <p:nvPr/>
        </p:nvSpPr>
        <p:spPr>
          <a:xfrm>
            <a:off x="3360325" y="1175875"/>
            <a:ext cx="56280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 example of use (5 of 5)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Now extend this example offering the user to verify the age of two avengers by informing their nickname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After the </a:t>
            </a:r>
            <a:r>
              <a:rPr lang="en" sz="1600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printingPeople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function call, ask the user some input with the name of an avenger and print the avenger's age (do it twice)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This exercise is non-evaluated, just to get experience handling dictionaries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50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50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51"/>
          <p:cNvSpPr txBox="1"/>
          <p:nvPr/>
        </p:nvSpPr>
        <p:spPr>
          <a:xfrm>
            <a:off x="3304325" y="1175875"/>
            <a:ext cx="5684100" cy="3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Another example of use (1 of 3)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Counting the occurrences of words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Read all words from a file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Read the file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Get rid of punctuations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Create a list of words with repetition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Save unique words into a dictionary in tuples: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word : occurrences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(keep updating the occurrences)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Sort the unique words by frequency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■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Print the 20 more frequent words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51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1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Course Introduction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360325" y="772725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8-week course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64375" y="1077525"/>
            <a:ext cx="2336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Course Timeline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74125" y="3808875"/>
            <a:ext cx="2917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Read the Syllabus!!</a:t>
            </a:r>
            <a:endParaRPr sz="20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125" y="1203825"/>
            <a:ext cx="4922606" cy="36348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3445050" y="2043650"/>
            <a:ext cx="537300" cy="43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8575" cap="flat" cmpd="sng">
            <a:solidFill>
              <a:srgbClr val="1C92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3304325" y="1175875"/>
            <a:ext cx="2086200" cy="3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74613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Another example of use (2 of 3)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Read all words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Save tuples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word : frequency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Sort by frequency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Print 20 more frequent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0" name="Google Shape;50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974" y="978803"/>
            <a:ext cx="3365976" cy="402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025" y="1227750"/>
            <a:ext cx="5213698" cy="292921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3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53"/>
          <p:cNvSpPr txBox="1"/>
          <p:nvPr/>
        </p:nvSpPr>
        <p:spPr>
          <a:xfrm>
            <a:off x="4980725" y="1709275"/>
            <a:ext cx="38739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74613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Another example of use (3 of 3)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Testing over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Arthur Conan Doyle - Adventures of Sherlock Holmes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53"/>
          <p:cNvSpPr txBox="1"/>
          <p:nvPr/>
        </p:nvSpPr>
        <p:spPr>
          <a:xfrm>
            <a:off x="3360325" y="7966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Python dictionaries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53"/>
          <p:cNvSpPr txBox="1"/>
          <p:nvPr/>
        </p:nvSpPr>
        <p:spPr>
          <a:xfrm>
            <a:off x="564375" y="1077525"/>
            <a:ext cx="2547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Dictionaries (and hash)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100" y="3068949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3"/>
          <p:cNvSpPr txBox="1"/>
          <p:nvPr/>
        </p:nvSpPr>
        <p:spPr>
          <a:xfrm>
            <a:off x="5910450" y="3818225"/>
            <a:ext cx="204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Download full code</a:t>
            </a:r>
            <a:endParaRPr/>
          </a:p>
        </p:txBody>
      </p:sp>
      <p:sp>
        <p:nvSpPr>
          <p:cNvPr id="513" name="Google Shape;513;p53"/>
          <p:cNvSpPr txBox="1"/>
          <p:nvPr/>
        </p:nvSpPr>
        <p:spPr>
          <a:xfrm>
            <a:off x="5910450" y="4218425"/>
            <a:ext cx="204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Download data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54"/>
          <p:cNvSpPr txBox="1"/>
          <p:nvPr/>
        </p:nvSpPr>
        <p:spPr>
          <a:xfrm>
            <a:off x="3162225" y="1127625"/>
            <a:ext cx="57705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Create a program that reads a list of people (use the class Person seem in class) from a file named </a:t>
            </a:r>
            <a:r>
              <a:rPr lang="en" sz="1600" b="1" i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people.csv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(create your own file with about 15 fictional people)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Store those people in a stack (use any stack implementation you want among the ones presented in class)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Ask repeatedly the user integer numbers from 1 to 4, and according to the user informed number pop this amount of people, printing the name of the one remaining in the top of the stack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For example, if the user enters 2, it removes two people from the stack and print the "third" remaining in the stack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The program stops as the stack becomes empty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54"/>
          <p:cNvSpPr txBox="1"/>
          <p:nvPr/>
        </p:nvSpPr>
        <p:spPr>
          <a:xfrm>
            <a:off x="3360325" y="772725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Project #2 - this week's Assignment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4"/>
          <p:cNvSpPr txBox="1"/>
          <p:nvPr/>
        </p:nvSpPr>
        <p:spPr>
          <a:xfrm>
            <a:off x="564375" y="1077525"/>
            <a:ext cx="2562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Second Assignment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2" name="Google Shape;52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175" y="2528424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5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From Java to Python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55"/>
          <p:cNvSpPr txBox="1"/>
          <p:nvPr/>
        </p:nvSpPr>
        <p:spPr>
          <a:xfrm>
            <a:off x="3864375" y="1127625"/>
            <a:ext cx="50685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This program must be your own, do not use someone else’s code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Any specific questions about it, please bring to the Office hours meeting this Wednesday or contact me by email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This is a challenging program to make sure you are mastering Stacks in Python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Don’t be shy with your questions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55"/>
          <p:cNvSpPr txBox="1"/>
          <p:nvPr/>
        </p:nvSpPr>
        <p:spPr>
          <a:xfrm>
            <a:off x="3360325" y="772725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Project #2 - this week's Assignment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55"/>
          <p:cNvSpPr txBox="1"/>
          <p:nvPr/>
        </p:nvSpPr>
        <p:spPr>
          <a:xfrm>
            <a:off x="564375" y="1077525"/>
            <a:ext cx="2562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Second Assignment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175" y="2528424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5"/>
          <p:cNvSpPr txBox="1"/>
          <p:nvPr/>
        </p:nvSpPr>
        <p:spPr>
          <a:xfrm>
            <a:off x="2427125" y="3733425"/>
            <a:ext cx="6430200" cy="615600"/>
          </a:xfrm>
          <a:prstGeom prst="rect">
            <a:avLst/>
          </a:prstGeom>
          <a:solidFill>
            <a:srgbClr val="FFFF00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Go to IDLE and try to program it</a:t>
            </a:r>
            <a:endParaRPr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Save your program in a .py file and submit it in the appropriate delivery room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33" name="Google Shape;533;p55"/>
          <p:cNvSpPr txBox="1"/>
          <p:nvPr/>
        </p:nvSpPr>
        <p:spPr>
          <a:xfrm>
            <a:off x="4499975" y="4446625"/>
            <a:ext cx="4357500" cy="400200"/>
          </a:xfrm>
          <a:prstGeom prst="rect">
            <a:avLst/>
          </a:prstGeom>
          <a:solidFill>
            <a:srgbClr val="FFFF00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Deadline: Monday May 23 2022  11:59 PM EST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That’s all for today folks!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56"/>
          <p:cNvSpPr txBox="1"/>
          <p:nvPr/>
        </p:nvSpPr>
        <p:spPr>
          <a:xfrm>
            <a:off x="1536375" y="1029850"/>
            <a:ext cx="383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376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This week’s tasks</a:t>
            </a:r>
            <a:endParaRPr sz="2800">
              <a:solidFill>
                <a:srgbClr val="00376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0" name="Google Shape;540;p56"/>
          <p:cNvSpPr txBox="1"/>
          <p:nvPr/>
        </p:nvSpPr>
        <p:spPr>
          <a:xfrm>
            <a:off x="1194900" y="1680600"/>
            <a:ext cx="4932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No tasks for the Worksheets this week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However, a lot of exercises to practice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Quiz #2 to be available this Friday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Deadline: Monday May 23 11:59pm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Project #2 assignment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Deadline: Monday May 23 11:59pm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Try all exercises seen in class and consult the reference sources, as the more you practice, the easier it gets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56"/>
          <p:cNvSpPr txBox="1"/>
          <p:nvPr/>
        </p:nvSpPr>
        <p:spPr>
          <a:xfrm>
            <a:off x="6220300" y="1029850"/>
            <a:ext cx="271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376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Next week</a:t>
            </a:r>
            <a:endParaRPr sz="2800">
              <a:solidFill>
                <a:srgbClr val="00376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2" name="Google Shape;542;p56"/>
          <p:cNvSpPr txBox="1"/>
          <p:nvPr/>
        </p:nvSpPr>
        <p:spPr>
          <a:xfrm>
            <a:off x="6127200" y="1739775"/>
            <a:ext cx="2810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Trees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Graphs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Don’t let work pile up!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92D1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Don’t be shy about your questions</a:t>
            </a:r>
            <a:endParaRPr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6"/>
          <p:cNvSpPr txBox="1"/>
          <p:nvPr/>
        </p:nvSpPr>
        <p:spPr>
          <a:xfrm>
            <a:off x="3355750" y="4224650"/>
            <a:ext cx="483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376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Have a Great Week!</a:t>
            </a:r>
            <a:endParaRPr sz="2800">
              <a:solidFill>
                <a:srgbClr val="00376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3360325" y="2974900"/>
            <a:ext cx="5420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An old Greek philosopher once said: "I only know that I don't know anything". Well, assuming that that is false and someone can to some extent actually know something, you can tell that you know Python. However, Python is just a language, the data abstractions that we use is the knowledge.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11975" y="772725"/>
            <a:ext cx="2565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Week 2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Queues, and Dictionaries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360325" y="2571750"/>
            <a:ext cx="542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Now that you know Python…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3360325" y="1404475"/>
            <a:ext cx="54204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When I say to you 19788375000 that is data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… but +1 (907) 883-5000 you realize that this is a phone number … if you assume that eleven digits are stored and that represents a phone number in US or Canada - that is an abstraction, in other words, data to whom we assigning a structure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In CS there are some usual data structures that allows the abstraction of some concepts to provide (usually) a faster, less demanding, access to data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360325" y="772725"/>
            <a:ext cx="56055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A data structure is an abstraction of how data is structure: a data structure is a data abstraction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360325" y="1175875"/>
            <a:ext cx="54204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- same kind of variable stored sequentially in memory allowing index access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Lists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- in CS, any form of organized content that be accessed in an orderly fashion, but not necessarily by a simple indexing procedure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- a special kind of list in which elements can only be inserted by one end, and the elements removed can only be removed by the other end of the list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- a special kind of list in which elements can only be inserted and removed by one end of the list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What are lists, stacks, and queues?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360325" y="1175875"/>
            <a:ext cx="542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- same kind of variable stored sequentially in memory allowing index access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What are lists, stacks, and queues?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6" name="Google Shape;116;p20"/>
          <p:cNvGraphicFramePr/>
          <p:nvPr/>
        </p:nvGraphicFramePr>
        <p:xfrm>
          <a:off x="4055725" y="21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10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"George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"John"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"Paul"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"Ringo"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" name="Google Shape;117;p20"/>
          <p:cNvSpPr txBox="1"/>
          <p:nvPr/>
        </p:nvSpPr>
        <p:spPr>
          <a:xfrm>
            <a:off x="3360325" y="2975575"/>
            <a:ext cx="542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Lists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- in CS, any form of organized content that be accessed in an orderly fashion, but not necessarily by a simple indexing procedure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8" name="Google Shape;118;p20"/>
          <p:cNvGraphicFramePr/>
          <p:nvPr/>
        </p:nvGraphicFramePr>
        <p:xfrm>
          <a:off x="3994925" y="410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10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"George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"John"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"Paul"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"Ringo"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502100" y="533000"/>
            <a:ext cx="45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92D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sz="1800">
              <a:solidFill>
                <a:srgbClr val="1C92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360325" y="1175875"/>
            <a:ext cx="5420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Queues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- a special kind of list in which elements can only be inserted by one end, and the elements removed can only be removed by the other end of the list - FIFO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3360325" y="772725"/>
            <a:ext cx="560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What are lists, stacks, and queues?</a:t>
            </a:r>
            <a:endParaRPr sz="16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64375" y="1077525"/>
            <a:ext cx="2336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72BC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Structures: Lists, Stacks, and Queues</a:t>
            </a:r>
            <a:endParaRPr sz="2800" b="1">
              <a:solidFill>
                <a:srgbClr val="0072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50" y="3417224"/>
            <a:ext cx="888161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3452875" y="3077025"/>
            <a:ext cx="542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3767"/>
              </a:buClr>
              <a:buSzPts val="1600"/>
              <a:buFont typeface="Montserrat"/>
              <a:buChar char="●"/>
            </a:pPr>
            <a:r>
              <a:rPr lang="en" sz="1600" b="1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Stacks</a:t>
            </a:r>
            <a:r>
              <a:rPr lang="en" sz="1600">
                <a:solidFill>
                  <a:srgbClr val="003767"/>
                </a:solidFill>
                <a:latin typeface="Montserrat"/>
                <a:ea typeface="Montserrat"/>
                <a:cs typeface="Montserrat"/>
                <a:sym typeface="Montserrat"/>
              </a:rPr>
              <a:t> - a special kind of list in which elements can only be inserted and removed by one end of the list - LIFO</a:t>
            </a:r>
            <a:endParaRPr sz="1600">
              <a:solidFill>
                <a:srgbClr val="0037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29" name="Google Shape;129;p21"/>
          <p:cNvGraphicFramePr/>
          <p:nvPr/>
        </p:nvGraphicFramePr>
        <p:xfrm>
          <a:off x="3994925" y="410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10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"George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"John"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"Paul"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"Ringo"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" name="Google Shape;130;p21"/>
          <p:cNvGraphicFramePr/>
          <p:nvPr/>
        </p:nvGraphicFramePr>
        <p:xfrm>
          <a:off x="3994925" y="243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{4ED11EA5-2DDC-4B3C-B444-D8BB82678663}</a:tableStyleId>
              </a:tblPr>
              <a:tblGrid>
                <a:gridCol w="10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"George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"John"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"Paul"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"Ringo"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1" name="Google Shape;131;p21"/>
          <p:cNvSpPr/>
          <p:nvPr/>
        </p:nvSpPr>
        <p:spPr>
          <a:xfrm>
            <a:off x="3360325" y="2529950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8361200" y="2529950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3360325" y="4107300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/>
          <p:nvPr/>
        </p:nvSpPr>
        <p:spPr>
          <a:xfrm flipH="1">
            <a:off x="3360325" y="4275500"/>
            <a:ext cx="595500" cy="2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3188</Words>
  <Application>Microsoft Macintosh PowerPoint</Application>
  <PresentationFormat>On-screen Show (16:9)</PresentationFormat>
  <Paragraphs>508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Montserrat ExtraBold</vt:lpstr>
      <vt:lpstr>Arial</vt:lpstr>
      <vt:lpstr>Montserrat</vt:lpstr>
      <vt:lpstr>Montserrat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Marion Jr., Jim W.</cp:lastModifiedBy>
  <cp:revision>1</cp:revision>
  <dcterms:modified xsi:type="dcterms:W3CDTF">2022-05-14T17:27:36Z</dcterms:modified>
</cp:coreProperties>
</file>